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4" r:id="rId3"/>
  </p:sldIdLst>
  <p:sldSz cx="7773988" cy="10059988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1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66"/>
    <a:srgbClr val="FFFFCC"/>
    <a:srgbClr val="3399FF"/>
    <a:srgbClr val="99FFCC"/>
    <a:srgbClr val="DDDDDD"/>
    <a:srgbClr val="A2D042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>
        <p:scale>
          <a:sx n="90" d="100"/>
          <a:sy n="90" d="100"/>
        </p:scale>
        <p:origin x="1122" y="-1710"/>
      </p:cViewPr>
      <p:guideLst>
        <p:guide orient="horz" pos="3191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03C4-491A-4F8A-8A27-B01EF153C0A2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2D9F-4CBE-406C-AD09-2C75421480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27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5F3C-09ED-7E5C-29BC-2C8485C0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7980BEA-DBFD-99A7-AB0A-D806AFED6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0ACE26-58F8-1A7A-CC0A-76E665724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C4606F3-B7C7-8A69-9A01-63FBAECB0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2D9F-4CBE-406C-AD09-2C754214804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48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D2BC7-B953-BA1C-85C8-093D57295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B6F3618-C932-43B2-80C5-CD943A6A5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6BD4BB6-FE01-3727-C0F0-1F498B189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3388E1F-1B23-8AF9-9DDD-DDE7621D3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2D9F-4CBE-406C-AD09-2C754214804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77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3049" y="3125117"/>
            <a:ext cx="6607890" cy="21563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66098" y="5700660"/>
            <a:ext cx="544179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65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4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636141" y="402867"/>
            <a:ext cx="1749147" cy="85835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8700" y="402867"/>
            <a:ext cx="5117875" cy="858359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06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4091" y="6464475"/>
            <a:ext cx="6607890" cy="1998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4091" y="4263853"/>
            <a:ext cx="6607890" cy="22006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508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8700" y="2347331"/>
            <a:ext cx="3433511" cy="66391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1777" y="2347331"/>
            <a:ext cx="3433511" cy="66391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30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8700" y="2251854"/>
            <a:ext cx="3434861" cy="938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8700" y="3190320"/>
            <a:ext cx="3434861" cy="579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949078" y="2251854"/>
            <a:ext cx="3436211" cy="938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949078" y="3190320"/>
            <a:ext cx="3436211" cy="579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1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30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8700" y="400537"/>
            <a:ext cx="2557588" cy="17046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9413" y="400537"/>
            <a:ext cx="4345875" cy="85859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8700" y="2105146"/>
            <a:ext cx="2557588" cy="6881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65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3756" y="7041992"/>
            <a:ext cx="4664393" cy="831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23756" y="898878"/>
            <a:ext cx="4664393" cy="60359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3756" y="7873338"/>
            <a:ext cx="4664393" cy="1180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56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88700" y="402866"/>
            <a:ext cx="6996589" cy="167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8700" y="2347331"/>
            <a:ext cx="6996589" cy="66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88699" y="9324119"/>
            <a:ext cx="1813931" cy="53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4EE2-C236-45F0-8B2C-8496B63FE6CF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56113" y="9324119"/>
            <a:ext cx="2461763" cy="53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1358" y="9324119"/>
            <a:ext cx="1813931" cy="53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D19A-2B27-4F45-AD89-D65EAD150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23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FFC28-7C5B-B7A2-AA02-38A6D9948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>
            <a:extLst>
              <a:ext uri="{FF2B5EF4-FFF2-40B4-BE49-F238E27FC236}">
                <a16:creationId xmlns:a16="http://schemas.microsoft.com/office/drawing/2014/main" id="{72F2EFDB-1189-EFA9-09B1-A66B256C92E3}"/>
              </a:ext>
            </a:extLst>
          </p:cNvPr>
          <p:cNvSpPr/>
          <p:nvPr/>
        </p:nvSpPr>
        <p:spPr>
          <a:xfrm>
            <a:off x="768350" y="2012007"/>
            <a:ext cx="7005638" cy="8351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800" dirty="0"/>
          </a:p>
        </p:txBody>
      </p:sp>
      <p:sp>
        <p:nvSpPr>
          <p:cNvPr id="15" name="Cuadro de texto 45">
            <a:extLst>
              <a:ext uri="{FF2B5EF4-FFF2-40B4-BE49-F238E27FC236}">
                <a16:creationId xmlns:a16="http://schemas.microsoft.com/office/drawing/2014/main" id="{36B2DADB-512E-0044-17A7-9CFC8DAD2F68}"/>
              </a:ext>
            </a:extLst>
          </p:cNvPr>
          <p:cNvSpPr txBox="1"/>
          <p:nvPr/>
        </p:nvSpPr>
        <p:spPr>
          <a:xfrm>
            <a:off x="3584322" y="630441"/>
            <a:ext cx="887095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rgbClr val="FFFFFF"/>
                </a:solidFill>
                <a:effectLst/>
                <a:latin typeface="Gotham Rounded Bold"/>
                <a:ea typeface="Calibri"/>
                <a:cs typeface="Gisha" panose="020B0502040204020203" pitchFamily="34" charset="-79"/>
              </a:rPr>
              <a:t>No. 01</a:t>
            </a:r>
            <a:endParaRPr lang="es-CO" sz="1100" dirty="0">
              <a:effectLst/>
              <a:latin typeface="Gotham Rounded Bold"/>
              <a:ea typeface="Calibri"/>
              <a:cs typeface="Gisha" panose="020B0502040204020203" pitchFamily="34" charset="-79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AB469917-96CE-1619-7233-A31DB94A7C5E}"/>
              </a:ext>
            </a:extLst>
          </p:cNvPr>
          <p:cNvSpPr txBox="1"/>
          <p:nvPr/>
        </p:nvSpPr>
        <p:spPr>
          <a:xfrm>
            <a:off x="6993332" y="9268338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E1E931CF-8DA0-2C61-6C16-5D58BD07C48D}"/>
              </a:ext>
            </a:extLst>
          </p:cNvPr>
          <p:cNvSpPr txBox="1"/>
          <p:nvPr/>
        </p:nvSpPr>
        <p:spPr>
          <a:xfrm>
            <a:off x="7212788" y="9261891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ld"/>
              </a:rPr>
              <a:t>1</a:t>
            </a: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31E58E12-5F8C-6043-CE9D-65B4735FA097}"/>
              </a:ext>
            </a:extLst>
          </p:cNvPr>
          <p:cNvSpPr/>
          <p:nvPr/>
        </p:nvSpPr>
        <p:spPr>
          <a:xfrm>
            <a:off x="107384" y="6779123"/>
            <a:ext cx="756525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80975" lvl="0" indent="-180975" algn="just">
              <a:buFont typeface="Wingdings" panose="05000000000000000000" pitchFamily="2" charset="2"/>
              <a:buChar char="Ø"/>
            </a:pPr>
            <a:endParaRPr lang="es-CO" sz="1200" dirty="0">
              <a:latin typeface="Gotham Rounded Bold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399456-A0CF-3D1D-9D8A-1D9578647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6"/>
            <a:ext cx="7772416" cy="2023876"/>
          </a:xfrm>
          <a:prstGeom prst="rect">
            <a:avLst/>
          </a:prstGeom>
        </p:spPr>
      </p:pic>
      <p:sp>
        <p:nvSpPr>
          <p:cNvPr id="7" name="22 Rectángulo">
            <a:extLst>
              <a:ext uri="{FF2B5EF4-FFF2-40B4-BE49-F238E27FC236}">
                <a16:creationId xmlns:a16="http://schemas.microsoft.com/office/drawing/2014/main" id="{6547C479-472D-77CC-076F-64902FB7F1C8}"/>
              </a:ext>
            </a:extLst>
          </p:cNvPr>
          <p:cNvSpPr/>
          <p:nvPr/>
        </p:nvSpPr>
        <p:spPr>
          <a:xfrm>
            <a:off x="0" y="2012006"/>
            <a:ext cx="781640" cy="8351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6AF3BB-D94E-8F9B-9740-431B9BE5B74C}"/>
              </a:ext>
            </a:extLst>
          </p:cNvPr>
          <p:cNvSpPr txBox="1"/>
          <p:nvPr/>
        </p:nvSpPr>
        <p:spPr>
          <a:xfrm rot="16200000">
            <a:off x="-693900" y="1850837"/>
            <a:ext cx="175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Gotham Rounded Bold"/>
                <a:ea typeface="Calibri"/>
                <a:cs typeface="Gisha" panose="020B0502040204020203" pitchFamily="34" charset="-79"/>
              </a:rPr>
              <a:t>Contenido</a:t>
            </a:r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17" name="Cuadro de texto 47">
            <a:extLst>
              <a:ext uri="{FF2B5EF4-FFF2-40B4-BE49-F238E27FC236}">
                <a16:creationId xmlns:a16="http://schemas.microsoft.com/office/drawing/2014/main" id="{4A313BB7-9777-E328-08B4-51E20915C0DF}"/>
              </a:ext>
            </a:extLst>
          </p:cNvPr>
          <p:cNvSpPr txBox="1"/>
          <p:nvPr/>
        </p:nvSpPr>
        <p:spPr>
          <a:xfrm>
            <a:off x="4471417" y="1678647"/>
            <a:ext cx="3302571" cy="260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latin typeface="Gotham Rounded Bold"/>
                <a:ea typeface="Calibri"/>
                <a:cs typeface="Gisha" panose="020B0502040204020203" pitchFamily="34" charset="-79"/>
              </a:rPr>
              <a:t>Marzo 27 de 2026</a:t>
            </a:r>
            <a:endParaRPr lang="es-CO" sz="1100" dirty="0">
              <a:effectLst/>
              <a:latin typeface="Gotham Rounded Bold"/>
              <a:ea typeface="Calibri"/>
              <a:cs typeface="Gisha" panose="020B0502040204020203" pitchFamily="34" charset="-79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BB4915-5933-3C0A-E940-37C5D5ED2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4834"/>
            <a:ext cx="7772416" cy="835154"/>
          </a:xfrm>
          <a:prstGeom prst="rect">
            <a:avLst/>
          </a:prstGeom>
        </p:spPr>
      </p:pic>
      <p:sp>
        <p:nvSpPr>
          <p:cNvPr id="21" name="20 CuadroTexto">
            <a:extLst>
              <a:ext uri="{FF2B5EF4-FFF2-40B4-BE49-F238E27FC236}">
                <a16:creationId xmlns:a16="http://schemas.microsoft.com/office/drawing/2014/main" id="{0822AE3E-4634-F05A-7C6F-6CDA4B4054B7}"/>
              </a:ext>
            </a:extLst>
          </p:cNvPr>
          <p:cNvSpPr txBox="1"/>
          <p:nvPr/>
        </p:nvSpPr>
        <p:spPr>
          <a:xfrm>
            <a:off x="7144224" y="9355221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Gotham Rounded Bold"/>
              </a:rPr>
              <a:t>1</a:t>
            </a:r>
          </a:p>
        </p:txBody>
      </p:sp>
      <p:sp>
        <p:nvSpPr>
          <p:cNvPr id="10" name="Cuadro de texto 45">
            <a:extLst>
              <a:ext uri="{FF2B5EF4-FFF2-40B4-BE49-F238E27FC236}">
                <a16:creationId xmlns:a16="http://schemas.microsoft.com/office/drawing/2014/main" id="{B4749AF4-FD83-1C86-7F06-01EC05E0E0E8}"/>
              </a:ext>
            </a:extLst>
          </p:cNvPr>
          <p:cNvSpPr txBox="1"/>
          <p:nvPr/>
        </p:nvSpPr>
        <p:spPr>
          <a:xfrm>
            <a:off x="3352503" y="1245756"/>
            <a:ext cx="887095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rgbClr val="FFFFFF"/>
                </a:solidFill>
                <a:effectLst/>
                <a:latin typeface="Gotham Rounded Bold"/>
                <a:ea typeface="Calibri"/>
                <a:cs typeface="Gisha" panose="020B0502040204020203" pitchFamily="34" charset="-79"/>
              </a:rPr>
              <a:t>No. 07</a:t>
            </a:r>
            <a:endParaRPr lang="es-CO" sz="1100" dirty="0">
              <a:effectLst/>
              <a:latin typeface="Gotham Rounded Bold"/>
              <a:ea typeface="Calibri"/>
              <a:cs typeface="Gisha" panose="020B0502040204020203" pitchFamily="34" charset="-79"/>
            </a:endParaRPr>
          </a:p>
        </p:txBody>
      </p:sp>
      <p:sp>
        <p:nvSpPr>
          <p:cNvPr id="4" name="22 Rectángulo">
            <a:extLst>
              <a:ext uri="{FF2B5EF4-FFF2-40B4-BE49-F238E27FC236}">
                <a16:creationId xmlns:a16="http://schemas.microsoft.com/office/drawing/2014/main" id="{8161C52B-4B9B-68B2-8E6F-329CAD2685B6}"/>
              </a:ext>
            </a:extLst>
          </p:cNvPr>
          <p:cNvSpPr/>
          <p:nvPr/>
        </p:nvSpPr>
        <p:spPr>
          <a:xfrm>
            <a:off x="768350" y="2005558"/>
            <a:ext cx="7005638" cy="841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Gisha" panose="020B0502040204020203" pitchFamily="34" charset="-79"/>
                <a:cs typeface="Gisha" panose="020B0502040204020203" pitchFamily="34" charset="-79"/>
              </a:rPr>
              <a:t>NOVEDADES TRIBUTARIAS</a:t>
            </a:r>
            <a:endParaRPr lang="es-CO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92F4CB-2E25-39F3-2F70-CC81DCE5D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24396"/>
              </p:ext>
            </p:extLst>
          </p:nvPr>
        </p:nvGraphicFramePr>
        <p:xfrm>
          <a:off x="122288" y="3723503"/>
          <a:ext cx="7392634" cy="46786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416735">
                  <a:extLst>
                    <a:ext uri="{9D8B030D-6E8A-4147-A177-3AD203B41FA5}">
                      <a16:colId xmlns:a16="http://schemas.microsoft.com/office/drawing/2014/main" val="2984215622"/>
                    </a:ext>
                  </a:extLst>
                </a:gridCol>
                <a:gridCol w="975899">
                  <a:extLst>
                    <a:ext uri="{9D8B030D-6E8A-4147-A177-3AD203B41FA5}">
                      <a16:colId xmlns:a16="http://schemas.microsoft.com/office/drawing/2014/main" val="3588423624"/>
                    </a:ext>
                  </a:extLst>
                </a:gridCol>
              </a:tblGrid>
              <a:tr h="51767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  <a:latin typeface="Gotham Rounded Bold"/>
                        </a:rPr>
                        <a:t>OBLIGACIÓN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  <a:latin typeface="Gotham Rounded Bold"/>
                        </a:rPr>
                        <a:t>PLAZO 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211915"/>
                  </a:ext>
                </a:extLst>
              </a:tr>
              <a:tr h="125299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latin typeface="Gotham Rounded Bold"/>
                        </a:rPr>
                        <a:t>Presentación del formato 3300 por el año gravable 2025: </a:t>
                      </a:r>
                      <a:r>
                        <a:rPr lang="es-ES" sz="1400" dirty="0">
                          <a:latin typeface="Gotham Rounded Bold"/>
                        </a:rPr>
                        <a:t>Reporte de declaraciones de importación para la declaración y liquidación del Impuesto a los Plásticos de Un Solo Uso en la Importación – </a:t>
                      </a:r>
                      <a:r>
                        <a:rPr lang="es-CO" sz="1400" dirty="0">
                          <a:latin typeface="Gotham Rounded Bold"/>
                        </a:rPr>
                        <a:t>IPUSUI. </a:t>
                      </a:r>
                      <a:r>
                        <a:rPr lang="es-CO" sz="1400" b="1" dirty="0">
                          <a:solidFill>
                            <a:srgbClr val="1D5766"/>
                          </a:solidFill>
                          <a:latin typeface="Gotham Rounded Bold"/>
                        </a:rPr>
                        <a:t>Art. 6 Resolución 000005 de febrero 09/26</a:t>
                      </a:r>
                    </a:p>
                    <a:p>
                      <a:pPr marL="1809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700" b="1" dirty="0">
                        <a:solidFill>
                          <a:srgbClr val="1D5766"/>
                        </a:solidFill>
                        <a:latin typeface="Gotham Rounded Bold"/>
                      </a:endParaRP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latin typeface="Gotham Rounded Bold"/>
                        </a:rPr>
                        <a:t>Expedición de certificados de retención en la fuente y de Gravamen a los Movimientos Financieros. </a:t>
                      </a:r>
                      <a:r>
                        <a:rPr lang="es-CO" sz="1400" b="1" dirty="0">
                          <a:solidFill>
                            <a:srgbClr val="1D5766"/>
                          </a:solidFill>
                          <a:latin typeface="Gotham Rounded Bold"/>
                        </a:rPr>
                        <a:t>Arts. 378 y 381 E.T.</a:t>
                      </a:r>
                      <a:endParaRPr lang="es-CO" sz="1400" dirty="0">
                        <a:latin typeface="Gotham Rounded Bold"/>
                      </a:endParaRPr>
                    </a:p>
                    <a:p>
                      <a:pPr marL="1809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700" dirty="0">
                        <a:latin typeface="Gotham Rounded Bold"/>
                      </a:endParaRP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latin typeface="Gotham Rounded Bold"/>
                        </a:rPr>
                        <a:t>Renovación de registro mercantil.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Gotham Rounded Bold"/>
                        </a:rPr>
                        <a:t>31/03/26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9457"/>
                  </a:ext>
                </a:extLst>
              </a:tr>
              <a:tr h="517671">
                <a:tc>
                  <a:txBody>
                    <a:bodyPr/>
                    <a:lstStyle/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latin typeface="Gotham Rounded Bold"/>
                        </a:rPr>
                        <a:t>Declaración y pago de la primera cuota del impuesto al patrimonio para l</a:t>
                      </a:r>
                      <a:r>
                        <a:rPr lang="es-ES" sz="1400" b="0" u="none" strike="noStrike" kern="1200" baseline="0" dirty="0">
                          <a:solidFill>
                            <a:schemeClr val="dk1"/>
                          </a:solidFill>
                          <a:latin typeface="Gotham Rounded Bold"/>
                        </a:rPr>
                        <a:t>as personas jurídicas y sociedades de hecho contribuyentes declarantes del impuesto sobre la renta y complementarios. </a:t>
                      </a:r>
                      <a:r>
                        <a:rPr lang="es-CO" sz="1400" b="1" dirty="0">
                          <a:solidFill>
                            <a:srgbClr val="1D5766"/>
                          </a:solidFill>
                          <a:latin typeface="Gotham Rounded Bold"/>
                        </a:rPr>
                        <a:t>D.L. 173/26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Gotham Rounded Bold"/>
                        </a:rPr>
                        <a:t>01/04/26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43592"/>
                  </a:ext>
                </a:extLst>
              </a:tr>
              <a:tr h="517671">
                <a:tc>
                  <a:txBody>
                    <a:bodyPr/>
                    <a:lstStyle/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latin typeface="Gotham Rounded Bold"/>
                        </a:rPr>
                        <a:t>Declaración y pago de la primera cuota del </a:t>
                      </a:r>
                      <a:r>
                        <a:rPr lang="es-CO" sz="1400" b="0" u="none" strike="noStrike" kern="1200" baseline="0" dirty="0">
                          <a:solidFill>
                            <a:schemeClr val="dk1"/>
                          </a:solidFill>
                          <a:latin typeface="Gotham Rounded Bold"/>
                        </a:rPr>
                        <a:t>Impuesto al patrimonio para </a:t>
                      </a:r>
                      <a:r>
                        <a:rPr lang="es-ES" sz="1400" b="0" u="none" strike="noStrike" kern="1200" baseline="0" dirty="0">
                          <a:solidFill>
                            <a:schemeClr val="dk1"/>
                          </a:solidFill>
                          <a:latin typeface="Gotham Rounded Bold"/>
                        </a:rPr>
                        <a:t>los establecimientos permanentes de entidades extranjeras, incluidas sus sucursales. 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rgbClr val="1D5766"/>
                          </a:solidFill>
                          <a:latin typeface="Gotham Rounded Bold"/>
                        </a:rPr>
                        <a:t>D.L. 240/26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700" b="1" dirty="0">
                        <a:solidFill>
                          <a:srgbClr val="1D5766"/>
                        </a:solidFill>
                        <a:latin typeface="Gotham Rounded Bold"/>
                      </a:endParaRP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  <a:defRPr/>
                      </a:pPr>
                      <a:r>
                        <a:rPr lang="es-CO" sz="1400" b="0" dirty="0">
                          <a:solidFill>
                            <a:schemeClr val="tx1"/>
                          </a:solidFill>
                          <a:latin typeface="Gotham Rounded Bold"/>
                        </a:rPr>
                        <a:t>Alivios en materia tributaria por reducción transitoria de sanciones e intereses.</a:t>
                      </a:r>
                    </a:p>
                    <a:p>
                      <a:pPr marL="1809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400" b="1" dirty="0">
                          <a:solidFill>
                            <a:srgbClr val="1D5766"/>
                          </a:solidFill>
                          <a:latin typeface="Gotham Rounded Bold"/>
                        </a:rPr>
                        <a:t>Arts. 3 a 5 D.L. 240/26</a:t>
                      </a:r>
                      <a:endParaRPr lang="es-CO" sz="1400" dirty="0">
                        <a:latin typeface="Gotham Rounded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Gotham Rounded Bold"/>
                        </a:rPr>
                        <a:t>30/04/26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148895"/>
                  </a:ext>
                </a:extLst>
              </a:tr>
              <a:tr h="517671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  <a:defRPr/>
                      </a:pPr>
                      <a:r>
                        <a:rPr lang="es-CO" sz="1400" b="0" dirty="0">
                          <a:solidFill>
                            <a:schemeClr val="tx1"/>
                          </a:solidFill>
                          <a:latin typeface="Gotham Rounded Bold"/>
                        </a:rPr>
                        <a:t>Conciliación contencioso-administrativa en materia tributaria, aduanera y cambiaria. </a:t>
                      </a:r>
                      <a:r>
                        <a:rPr lang="es-CO" sz="1400" b="1" dirty="0">
                          <a:solidFill>
                            <a:srgbClr val="1D5766"/>
                          </a:solidFill>
                          <a:latin typeface="Gotham Rounded Bold"/>
                        </a:rPr>
                        <a:t>Arts. 6 D.L. 240/26</a:t>
                      </a:r>
                      <a:endParaRPr lang="es-CO" sz="1400" dirty="0">
                        <a:latin typeface="Gotham Rounded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Gotham Rounded Bold"/>
                        </a:rPr>
                        <a:t>30/06/26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73430"/>
                  </a:ext>
                </a:extLst>
              </a:tr>
            </a:tbl>
          </a:graphicData>
        </a:graphic>
      </p:graphicFrame>
      <p:sp>
        <p:nvSpPr>
          <p:cNvPr id="5" name="13 Rectángulo redondeado">
            <a:extLst>
              <a:ext uri="{FF2B5EF4-FFF2-40B4-BE49-F238E27FC236}">
                <a16:creationId xmlns:a16="http://schemas.microsoft.com/office/drawing/2014/main" id="{DD188654-661E-1E9D-09B2-7AAA01BDA3A5}"/>
              </a:ext>
            </a:extLst>
          </p:cNvPr>
          <p:cNvSpPr/>
          <p:nvPr/>
        </p:nvSpPr>
        <p:spPr>
          <a:xfrm>
            <a:off x="99732" y="3140667"/>
            <a:ext cx="7392635" cy="408623"/>
          </a:xfrm>
          <a:prstGeom prst="roundRect">
            <a:avLst/>
          </a:prstGeom>
          <a:solidFill>
            <a:srgbClr val="FFFFCC">
              <a:alpha val="43137"/>
            </a:srgbClr>
          </a:solidFill>
          <a:ln>
            <a:solidFill>
              <a:srgbClr val="1D57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s-MX" b="1" dirty="0">
                <a:solidFill>
                  <a:srgbClr val="1D576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PLAZOS PARA TENER EN CUENTA</a:t>
            </a:r>
          </a:p>
        </p:txBody>
      </p:sp>
    </p:spTree>
    <p:extLst>
      <p:ext uri="{BB962C8B-B14F-4D97-AF65-F5344CB8AC3E}">
        <p14:creationId xmlns:p14="http://schemas.microsoft.com/office/powerpoint/2010/main" val="217588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AD55-DBA4-2EA6-D88D-9DC2A8C27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45">
            <a:extLst>
              <a:ext uri="{FF2B5EF4-FFF2-40B4-BE49-F238E27FC236}">
                <a16:creationId xmlns:a16="http://schemas.microsoft.com/office/drawing/2014/main" id="{ECED5F6E-7610-28CA-1230-7CB7B73D14CE}"/>
              </a:ext>
            </a:extLst>
          </p:cNvPr>
          <p:cNvSpPr txBox="1"/>
          <p:nvPr/>
        </p:nvSpPr>
        <p:spPr>
          <a:xfrm>
            <a:off x="3583539" y="557289"/>
            <a:ext cx="887095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rgbClr val="FFFFFF"/>
                </a:solidFill>
                <a:effectLst/>
                <a:latin typeface="Gotham Medium"/>
                <a:ea typeface="Calibri"/>
                <a:cs typeface="Times New Roman"/>
              </a:rPr>
              <a:t>No. 10</a:t>
            </a:r>
            <a:endParaRPr lang="es-CO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EC5C1D4-36A8-8903-50FB-555A90C84F2A}"/>
              </a:ext>
            </a:extLst>
          </p:cNvPr>
          <p:cNvSpPr txBox="1"/>
          <p:nvPr/>
        </p:nvSpPr>
        <p:spPr>
          <a:xfrm>
            <a:off x="6993332" y="9364596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ld"/>
              </a:rPr>
              <a:t>9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7F9A7264-071D-6307-4FE5-E980A8F2A6B4}"/>
              </a:ext>
            </a:extLst>
          </p:cNvPr>
          <p:cNvSpPr/>
          <p:nvPr/>
        </p:nvSpPr>
        <p:spPr>
          <a:xfrm>
            <a:off x="7048308" y="931252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Gotham Rounded Bold"/>
              </a:rPr>
              <a:t>9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17B678AE-C17D-163E-D0B5-0F8E05F84CCA}"/>
              </a:ext>
            </a:extLst>
          </p:cNvPr>
          <p:cNvSpPr txBox="1"/>
          <p:nvPr/>
        </p:nvSpPr>
        <p:spPr>
          <a:xfrm>
            <a:off x="7212788" y="9261891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ld"/>
              </a:rPr>
              <a:t>10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24714D33-C295-D757-F2C7-1026404EC17A}"/>
              </a:ext>
            </a:extLst>
          </p:cNvPr>
          <p:cNvSpPr txBox="1"/>
          <p:nvPr/>
        </p:nvSpPr>
        <p:spPr>
          <a:xfrm>
            <a:off x="7212788" y="9261890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ld"/>
              </a:rPr>
              <a:t>5</a:t>
            </a:r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0C432A17-60D7-2486-7828-4A21316A7666}"/>
              </a:ext>
            </a:extLst>
          </p:cNvPr>
          <p:cNvSpPr txBox="1"/>
          <p:nvPr/>
        </p:nvSpPr>
        <p:spPr>
          <a:xfrm>
            <a:off x="6993332" y="9387967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Gotham Rounded Bold"/>
              </a:rPr>
              <a:t>3</a:t>
            </a:r>
            <a:endParaRPr lang="es-CO" sz="1400" b="1" dirty="0">
              <a:solidFill>
                <a:schemeClr val="bg1"/>
              </a:solidFill>
              <a:latin typeface="Gotham Rounded Bol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ACB89D-7CDA-6F90-70F1-24F426747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9"/>
            <a:ext cx="7772416" cy="1298805"/>
          </a:xfrm>
          <a:prstGeom prst="rect">
            <a:avLst/>
          </a:prstGeom>
        </p:spPr>
      </p:pic>
      <p:sp>
        <p:nvSpPr>
          <p:cNvPr id="6" name="Cuadro de texto 45">
            <a:extLst>
              <a:ext uri="{FF2B5EF4-FFF2-40B4-BE49-F238E27FC236}">
                <a16:creationId xmlns:a16="http://schemas.microsoft.com/office/drawing/2014/main" id="{3BCD61B6-A874-CAB7-3669-1D2718BC65EB}"/>
              </a:ext>
            </a:extLst>
          </p:cNvPr>
          <p:cNvSpPr txBox="1"/>
          <p:nvPr/>
        </p:nvSpPr>
        <p:spPr>
          <a:xfrm>
            <a:off x="3442660" y="500029"/>
            <a:ext cx="887095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rgbClr val="FFFFFF"/>
                </a:solidFill>
                <a:effectLst/>
                <a:latin typeface="Gotham Rounded Bold"/>
                <a:ea typeface="Calibri"/>
                <a:cs typeface="Gisha" panose="020B0502040204020203" pitchFamily="34" charset="-79"/>
              </a:rPr>
              <a:t>No. 07</a:t>
            </a:r>
            <a:endParaRPr lang="es-CO" sz="1100" dirty="0">
              <a:effectLst/>
              <a:latin typeface="Gotham Rounded Bold"/>
              <a:ea typeface="Calibri"/>
              <a:cs typeface="Gisha" panose="020B0502040204020203" pitchFamily="34" charset="-79"/>
            </a:endParaRPr>
          </a:p>
        </p:txBody>
      </p:sp>
      <p:sp>
        <p:nvSpPr>
          <p:cNvPr id="8" name="Cuadro de texto 47">
            <a:extLst>
              <a:ext uri="{FF2B5EF4-FFF2-40B4-BE49-F238E27FC236}">
                <a16:creationId xmlns:a16="http://schemas.microsoft.com/office/drawing/2014/main" id="{FEFD4F9D-4D5E-AF2D-F339-470B394EEC51}"/>
              </a:ext>
            </a:extLst>
          </p:cNvPr>
          <p:cNvSpPr txBox="1"/>
          <p:nvPr/>
        </p:nvSpPr>
        <p:spPr>
          <a:xfrm>
            <a:off x="4535786" y="945743"/>
            <a:ext cx="3238202" cy="3489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dirty="0">
                <a:latin typeface="Gotham Rounded Bold"/>
                <a:ea typeface="Calibri"/>
                <a:cs typeface="Gisha" panose="020B0502040204020203" pitchFamily="34" charset="-79"/>
              </a:rPr>
              <a:t>Marzo 26 de 2026</a:t>
            </a:r>
            <a:endParaRPr lang="es-CO" sz="1300" dirty="0">
              <a:effectLst/>
              <a:latin typeface="Gotham Rounded Bold"/>
              <a:ea typeface="Calibri"/>
              <a:cs typeface="Gisha" panose="020B0502040204020203" pitchFamily="34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47A7B8-6FA1-7F49-2449-2B93EBE48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4834"/>
            <a:ext cx="7772416" cy="835154"/>
          </a:xfrm>
          <a:prstGeom prst="rect">
            <a:avLst/>
          </a:prstGeom>
        </p:spPr>
      </p:pic>
      <p:sp>
        <p:nvSpPr>
          <p:cNvPr id="12" name="20 CuadroTexto">
            <a:extLst>
              <a:ext uri="{FF2B5EF4-FFF2-40B4-BE49-F238E27FC236}">
                <a16:creationId xmlns:a16="http://schemas.microsoft.com/office/drawing/2014/main" id="{019A2AEB-F4C6-B694-3671-83E5D6927C7D}"/>
              </a:ext>
            </a:extLst>
          </p:cNvPr>
          <p:cNvSpPr txBox="1"/>
          <p:nvPr/>
        </p:nvSpPr>
        <p:spPr>
          <a:xfrm>
            <a:off x="7144224" y="9355221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Gotham Rounded Bold"/>
              </a:rPr>
              <a:t>2</a:t>
            </a:r>
          </a:p>
        </p:txBody>
      </p:sp>
      <p:sp>
        <p:nvSpPr>
          <p:cNvPr id="3" name="13 Rectángulo redondeado">
            <a:extLst>
              <a:ext uri="{FF2B5EF4-FFF2-40B4-BE49-F238E27FC236}">
                <a16:creationId xmlns:a16="http://schemas.microsoft.com/office/drawing/2014/main" id="{E2667ECD-5976-34FA-DB10-44A65022F6E2}"/>
              </a:ext>
            </a:extLst>
          </p:cNvPr>
          <p:cNvSpPr/>
          <p:nvPr/>
        </p:nvSpPr>
        <p:spPr>
          <a:xfrm>
            <a:off x="189888" y="1346629"/>
            <a:ext cx="7392635" cy="1021556"/>
          </a:xfrm>
          <a:prstGeom prst="roundRect">
            <a:avLst/>
          </a:prstGeom>
          <a:solidFill>
            <a:srgbClr val="FFFFCC">
              <a:alpha val="43137"/>
            </a:srgbClr>
          </a:solidFill>
          <a:ln>
            <a:solidFill>
              <a:srgbClr val="1D57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s-MX" b="1" dirty="0">
                <a:solidFill>
                  <a:srgbClr val="1D576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NUEVOS OBLIGADOS A TRANSMITIR ELECTRÓNICAMENTE EL FORMATO DE CONCILIACIÓN FISCAL</a:t>
            </a:r>
          </a:p>
          <a:p>
            <a:pPr algn="ctr"/>
            <a:r>
              <a:rPr lang="es-MX" b="1" dirty="0">
                <a:solidFill>
                  <a:srgbClr val="1D576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RESOLUCIÓN DIAN 000246 DE DICIEMBRE 30 DE 2025</a:t>
            </a:r>
          </a:p>
        </p:txBody>
      </p:sp>
      <p:sp>
        <p:nvSpPr>
          <p:cNvPr id="13" name="1 Rectángulo">
            <a:extLst>
              <a:ext uri="{FF2B5EF4-FFF2-40B4-BE49-F238E27FC236}">
                <a16:creationId xmlns:a16="http://schemas.microsoft.com/office/drawing/2014/main" id="{4A22562B-5C43-BC63-F4D1-4EA806BDCD6A}"/>
              </a:ext>
            </a:extLst>
          </p:cNvPr>
          <p:cNvSpPr/>
          <p:nvPr/>
        </p:nvSpPr>
        <p:spPr>
          <a:xfrm>
            <a:off x="189888" y="2455873"/>
            <a:ext cx="7392635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Gotham Rounded Bold"/>
                <a:ea typeface="Gadugi" panose="020B0502040204020203" pitchFamily="34" charset="0"/>
              </a:rPr>
              <a:t>Se establece la obligación de presentar el reporte de conciliación fiscal a través de los Servicios Informáticos Electrónicos para los siguientes contribuyentes, aún cuando sus ingresos brutos fiscales obtenidos en el año gravable objeto de conciliación sean inferiores </a:t>
            </a:r>
            <a:r>
              <a:rPr lang="es-ES" sz="1400" dirty="0">
                <a:latin typeface="Gotham Rounded Bold"/>
              </a:rPr>
              <a:t>45.000 UVT:</a:t>
            </a:r>
          </a:p>
          <a:p>
            <a:pPr algn="just"/>
            <a:endParaRPr lang="es-ES" sz="700" dirty="0">
              <a:latin typeface="Gotham Rounded Bold"/>
            </a:endParaRPr>
          </a:p>
          <a:p>
            <a:pPr marL="180975" lvl="0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latin typeface="Gotham Rounded Bold"/>
                <a:ea typeface="Gadugi" panose="020B0502040204020203" pitchFamily="34" charset="0"/>
              </a:rPr>
              <a:t>Contribuyentes que consoliden o combinen estados financieros de sus filiales, subsidiarias u otras entidades.</a:t>
            </a:r>
          </a:p>
          <a:p>
            <a:pPr marL="180975" lvl="0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latin typeface="Gotham Rounded Bold"/>
                <a:ea typeface="Gadugi" panose="020B0502040204020203" pitchFamily="34" charset="0"/>
              </a:rPr>
              <a:t>Quienes estén inscritos en el registro mercantil con la condición de grupo empresarial o situación de control, conforme a los artículos 26, 27 y 28 de la Ley 222 de 1995.</a:t>
            </a:r>
          </a:p>
          <a:p>
            <a:pPr marL="180975" lvl="0" indent="-180975"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Gotham Rounded Bold"/>
                <a:ea typeface="Gadugi" panose="020B0502040204020203" pitchFamily="34" charset="0"/>
              </a:rPr>
              <a:t>Las filiales, subsidiarias o entidades que fueron objeto de consolidación o combinación.</a:t>
            </a:r>
            <a:endParaRPr lang="es-CO" sz="1400" dirty="0">
              <a:latin typeface="Gotham Rounded Bold"/>
              <a:ea typeface="Gadugi" panose="020B0502040204020203" pitchFamily="34" charset="0"/>
            </a:endParaRPr>
          </a:p>
          <a:p>
            <a:pPr algn="just"/>
            <a:endParaRPr lang="es-ES" sz="1400" dirty="0">
              <a:latin typeface="Gotham Rounded Bold"/>
              <a:ea typeface="Gadugi" panose="020B0502040204020203" pitchFamily="34" charset="0"/>
            </a:endParaRPr>
          </a:p>
          <a:p>
            <a:pPr algn="just"/>
            <a:r>
              <a:rPr lang="es-ES" sz="1400" dirty="0">
                <a:latin typeface="Gotham Rounded Bold"/>
                <a:ea typeface="Gadugi" panose="020B0502040204020203" pitchFamily="34" charset="0"/>
              </a:rPr>
              <a:t>Se debe informar en la conciliación fiscal o en la declaración del impuesto sobre la renta, el NIT de la entidad que consolida o combina el estado financiero.</a:t>
            </a:r>
          </a:p>
          <a:p>
            <a:pPr algn="just"/>
            <a:endParaRPr lang="es-ES" sz="1400" dirty="0">
              <a:latin typeface="Gotham Rounded Bold"/>
              <a:ea typeface="Gadugi" panose="020B0502040204020203" pitchFamily="34" charset="0"/>
            </a:endParaRPr>
          </a:p>
          <a:p>
            <a:pPr algn="just"/>
            <a:endParaRPr lang="es-ES" sz="1400" dirty="0">
              <a:latin typeface="Gotham Rounded Bold"/>
              <a:ea typeface="Gadugi" panose="020B0502040204020203" pitchFamily="34" charset="0"/>
            </a:endParaRPr>
          </a:p>
          <a:p>
            <a:pPr algn="just"/>
            <a:endParaRPr lang="es-ES" sz="1400" dirty="0">
              <a:latin typeface="Gotham Rounded Bold"/>
              <a:ea typeface="Gadugi" panose="020B0502040204020203" pitchFamily="34" charset="0"/>
            </a:endParaRPr>
          </a:p>
          <a:p>
            <a:pPr algn="just"/>
            <a:endParaRPr lang="es-ES" sz="1400" dirty="0">
              <a:latin typeface="Gotham Rounded Bold"/>
              <a:ea typeface="Gadugi" panose="020B0502040204020203" pitchFamily="34" charset="0"/>
            </a:endParaRPr>
          </a:p>
          <a:p>
            <a:pPr algn="just"/>
            <a:endParaRPr lang="es-ES" sz="1400" dirty="0">
              <a:latin typeface="Gotham Rounded Bold"/>
              <a:ea typeface="Gadugi" panose="020B0502040204020203" pitchFamily="34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1D5766"/>
                </a:solidFill>
                <a:latin typeface="Gotham Rounded Bold"/>
                <a:ea typeface="Gadugi" panose="020B0502040204020203" pitchFamily="34" charset="0"/>
              </a:rPr>
              <a:t>Concepto 016258 (1953) de noviembre 24 de 2025: </a:t>
            </a:r>
            <a:r>
              <a:rPr lang="es-ES" sz="1400" i="1" dirty="0">
                <a:latin typeface="Gotham Rounded Bold"/>
                <a:ea typeface="Gadugi" panose="020B0502040204020203" pitchFamily="34" charset="0"/>
              </a:rPr>
              <a:t>“… </a:t>
            </a:r>
            <a:r>
              <a:rPr lang="es-CO" sz="1400" i="1" dirty="0">
                <a:latin typeface="Gotham Rounded Bold"/>
              </a:rPr>
              <a:t>las indemnizaciones por </a:t>
            </a:r>
            <a:r>
              <a:rPr lang="es-ES" sz="1400" i="1" dirty="0">
                <a:latin typeface="Gotham Rounded Bold"/>
              </a:rPr>
              <a:t>perjuicios morales o daño moral constituyen ingreso gravado con el impuesto sobre la renta, al no estar </a:t>
            </a:r>
            <a:r>
              <a:rPr lang="es-CO" sz="1400" i="1" dirty="0">
                <a:latin typeface="Gotham Rounded Bold"/>
              </a:rPr>
              <a:t>expresamente exceptuadas. P</a:t>
            </a:r>
            <a:r>
              <a:rPr lang="es-ES" sz="1400" i="1" dirty="0">
                <a:latin typeface="Gotham Rounded Bold"/>
              </a:rPr>
              <a:t>or tanto, están sujetas a retención en la fuente”</a:t>
            </a:r>
            <a:r>
              <a:rPr lang="es-CO" sz="1400" i="1" dirty="0">
                <a:latin typeface="Gotham Rounded Bold"/>
              </a:rPr>
              <a:t>	</a:t>
            </a:r>
          </a:p>
          <a:p>
            <a:pPr algn="just"/>
            <a:endParaRPr lang="es-CO" sz="1400" dirty="0">
              <a:latin typeface="Gotham Rounded Bold"/>
              <a:ea typeface="Gadugi" panose="020B0502040204020203" pitchFamily="34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1D5766"/>
                </a:solidFill>
                <a:latin typeface="Gotham Rounded Bold"/>
                <a:ea typeface="Gadugi" panose="020B0502040204020203" pitchFamily="34" charset="0"/>
              </a:rPr>
              <a:t>Concepto 196 (001553) de febrero 12 de 2026</a:t>
            </a:r>
            <a:r>
              <a:rPr lang="es-ES" sz="1400" b="1" i="1" dirty="0">
                <a:solidFill>
                  <a:srgbClr val="1D5766"/>
                </a:solidFill>
                <a:latin typeface="Gotham Rounded Bold"/>
                <a:ea typeface="Gadugi" panose="020B0502040204020203" pitchFamily="34" charset="0"/>
              </a:rPr>
              <a:t>: </a:t>
            </a:r>
            <a:r>
              <a:rPr lang="es-ES" sz="1400" i="1" dirty="0">
                <a:latin typeface="Gotham Rounded Bold"/>
                <a:ea typeface="Gadugi" panose="020B0502040204020203" pitchFamily="34" charset="0"/>
              </a:rPr>
              <a:t>“… </a:t>
            </a:r>
            <a:r>
              <a:rPr lang="es-ES" sz="1400" i="1" dirty="0">
                <a:latin typeface="Gotham Rounded Bold"/>
              </a:rPr>
              <a:t>Las </a:t>
            </a:r>
            <a:r>
              <a:rPr lang="es-ES" sz="1400" b="1" i="1" dirty="0">
                <a:latin typeface="Gotham Rounded Bold"/>
              </a:rPr>
              <a:t>indemnizaciones reconocidas a las víctimas del conflicto armado interno </a:t>
            </a:r>
            <a:r>
              <a:rPr lang="es-ES" sz="1400" i="1" dirty="0">
                <a:latin typeface="Gotham Rounded Bold"/>
              </a:rPr>
              <a:t>en virtud de graves violaciones a los derechos humanos o al derecho internacional humanitario, en el marco de la Ley 1448 de 2011</a:t>
            </a:r>
            <a:r>
              <a:rPr lang="es-ES" sz="1400" b="1" i="1" dirty="0">
                <a:latin typeface="Gotham Rounded Bold"/>
              </a:rPr>
              <a:t>, no constituyen ingreso gravable ni están sujetas a retención en la fuente, en tanto no persigue enriquecer a la víctima, sino restablecerla en sus derechos y mitigar el daño sufrido</a:t>
            </a:r>
            <a:r>
              <a:rPr lang="es-ES" sz="1400" i="1" dirty="0">
                <a:latin typeface="Gotham Rounded Bold"/>
              </a:rPr>
              <a:t>, procurando restituirla al estado anterior a la violación o, si ello no es posible, darle una compensación económica justa, adecuada y proporcional en cumplimiento de una obligación constitucional e internacional de reparación integral a cargo del Estado”</a:t>
            </a:r>
            <a:endParaRPr lang="es-CO" sz="1400" i="1" dirty="0">
              <a:latin typeface="Gotham Rounded Bold"/>
              <a:ea typeface="Gadugi" panose="020B0502040204020203" pitchFamily="34" charset="0"/>
            </a:endParaRPr>
          </a:p>
        </p:txBody>
      </p:sp>
      <p:sp>
        <p:nvSpPr>
          <p:cNvPr id="14" name="13 Rectángulo redondeado">
            <a:extLst>
              <a:ext uri="{FF2B5EF4-FFF2-40B4-BE49-F238E27FC236}">
                <a16:creationId xmlns:a16="http://schemas.microsoft.com/office/drawing/2014/main" id="{5F9C82EA-F6ED-1028-4904-E0F321DA11E2}"/>
              </a:ext>
            </a:extLst>
          </p:cNvPr>
          <p:cNvSpPr/>
          <p:nvPr/>
        </p:nvSpPr>
        <p:spPr>
          <a:xfrm>
            <a:off x="189888" y="5461103"/>
            <a:ext cx="7392635" cy="408623"/>
          </a:xfrm>
          <a:prstGeom prst="roundRect">
            <a:avLst/>
          </a:prstGeom>
          <a:solidFill>
            <a:srgbClr val="FFFFCC">
              <a:alpha val="43137"/>
            </a:srgbClr>
          </a:solidFill>
          <a:ln>
            <a:solidFill>
              <a:srgbClr val="1D57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s-MX" b="1" dirty="0">
                <a:solidFill>
                  <a:srgbClr val="1D576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DOCTRINA RELACIONADA CON INDEMNIZACIONES</a:t>
            </a:r>
          </a:p>
        </p:txBody>
      </p:sp>
    </p:spTree>
    <p:extLst>
      <p:ext uri="{BB962C8B-B14F-4D97-AF65-F5344CB8AC3E}">
        <p14:creationId xmlns:p14="http://schemas.microsoft.com/office/powerpoint/2010/main" val="1371406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Gisha"/>
        <a:ea typeface=""/>
        <a:cs typeface=""/>
      </a:majorFont>
      <a:minorFont>
        <a:latin typeface="Gish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550</Words>
  <Application>Microsoft Office PowerPoint</Application>
  <PresentationFormat>Personalizado</PresentationFormat>
  <Paragraphs>56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Gisha</vt:lpstr>
      <vt:lpstr>Gotham Medium</vt:lpstr>
      <vt:lpstr>Gotham Rounded Bold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MUESTRA CIRCULARES</dc:title>
  <dc:creator>usuario</dc:creator>
  <cp:lastModifiedBy>Marcela Romo</cp:lastModifiedBy>
  <cp:revision>683</cp:revision>
  <dcterms:created xsi:type="dcterms:W3CDTF">2020-02-01T14:05:36Z</dcterms:created>
  <dcterms:modified xsi:type="dcterms:W3CDTF">2026-03-26T21:40:18Z</dcterms:modified>
</cp:coreProperties>
</file>